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1" r:id="rId3"/>
    <p:sldId id="262" r:id="rId4"/>
    <p:sldId id="258" r:id="rId5"/>
    <p:sldId id="260" r:id="rId6"/>
    <p:sldId id="263" r:id="rId7"/>
    <p:sldId id="267" r:id="rId8"/>
    <p:sldId id="259" r:id="rId9"/>
    <p:sldId id="264" r:id="rId10"/>
    <p:sldId id="265" r:id="rId11"/>
    <p:sldId id="266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2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7E827-F8AA-4978-869D-33B184EAD0A2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F1E1D-DA2E-4D20-837F-28DFB2B81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10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21776" indent="-277606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10425" indent="-222085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554594" indent="-222085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1998764" indent="-222085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442934" indent="-22208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887104" indent="-22208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331274" indent="-22208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775443" indent="-22208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C59874A1-E0D4-4736-9159-6CE166FEBD6E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4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21776" indent="-277606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10425" indent="-222085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554594" indent="-222085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1998764" indent="-222085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442934" indent="-22208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887104" indent="-22208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331274" indent="-22208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775443" indent="-22208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C59874A1-E0D4-4736-9159-6CE166FEBD6E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8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BD36870-9C65-4DA4-82D3-53DBA19E43A7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26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A36A3-FBDF-4D26-9C6F-BFBB5BA1E1F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63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6136D-0FDB-487A-A74A-4D64BB5E0FB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18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732CD-BE38-493C-AB15-481D6A54753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4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9F03C-C43A-454D-B8C0-91153363096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25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B0CD7-57A5-4C5F-9175-C274A810D0E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80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B0D16-FCF5-4BA6-B37A-F7E53075F1C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74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F02AD-E2AF-4E6D-A138-A8E30B21FF3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39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B329F-4D0B-40B3-9281-DE84D00355D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02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5A877-B6F4-4D20-AB75-E8FA09D864A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75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F4D8E-BFE1-42D1-89F8-A74464B0BE9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56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278905-F3BD-4413-9D0F-8F0CA482884C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126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357312" y="2133600"/>
            <a:ext cx="7678737" cy="1222375"/>
          </a:xfrm>
        </p:spPr>
        <p:txBody>
          <a:bodyPr/>
          <a:lstStyle/>
          <a:p>
            <a:pPr indent="0" eaLnBrk="1" hangingPunct="1"/>
            <a:r>
              <a:rPr lang="es-EC" sz="4800" dirty="0" smtClean="0"/>
              <a:t>Autonomía,</a:t>
            </a:r>
            <a:br>
              <a:rPr lang="es-EC" sz="4800" dirty="0" smtClean="0"/>
            </a:br>
            <a:r>
              <a:rPr lang="es-EC" sz="4800" dirty="0" smtClean="0"/>
              <a:t>Rendición de Cuentas</a:t>
            </a:r>
            <a:br>
              <a:rPr lang="es-EC" sz="4800" dirty="0" smtClean="0"/>
            </a:br>
            <a:r>
              <a:rPr lang="es-EC" sz="4800" dirty="0" smtClean="0"/>
              <a:t>y Desarrollo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724400"/>
            <a:ext cx="6324599" cy="936625"/>
          </a:xfrm>
        </p:spPr>
        <p:txBody>
          <a:bodyPr/>
          <a:lstStyle/>
          <a:p>
            <a:pPr eaLnBrk="1" hangingPunct="1"/>
            <a:r>
              <a:rPr lang="es-EC" sz="2400" dirty="0" smtClean="0"/>
              <a:t>Para una descentralización dirigida al desarrollo local/territorial</a:t>
            </a: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1357313" y="6172200"/>
            <a:ext cx="767873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Tx/>
              <a:buNone/>
              <a:defRPr sz="3000" b="1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buClr>
                <a:srgbClr val="FFFFFF"/>
              </a:buClr>
              <a:defRPr/>
            </a:pPr>
            <a:r>
              <a:rPr lang="es-EC" sz="1600" dirty="0" smtClean="0">
                <a:solidFill>
                  <a:srgbClr val="FFFFFF"/>
                </a:solidFill>
              </a:rPr>
              <a:t>Leonardo G. Romeo, </a:t>
            </a:r>
            <a:r>
              <a:rPr lang="es-EC" sz="1600" dirty="0" smtClean="0">
                <a:solidFill>
                  <a:srgbClr val="FFFFFF"/>
                </a:solidFill>
                <a:latin typeface="Arial Black" pitchFamily="34" charset="0"/>
              </a:rPr>
              <a:t>LDI</a:t>
            </a:r>
            <a:r>
              <a:rPr lang="es-EC" sz="1600" dirty="0" smtClean="0">
                <a:solidFill>
                  <a:srgbClr val="FFFFFF"/>
                </a:solidFill>
              </a:rPr>
              <a:t> </a:t>
            </a:r>
            <a:r>
              <a:rPr lang="es-EC" sz="1050" dirty="0" smtClean="0">
                <a:solidFill>
                  <a:srgbClr val="FFFFFF"/>
                </a:solidFill>
              </a:rPr>
              <a:t>LLC</a:t>
            </a:r>
          </a:p>
          <a:p>
            <a:pPr algn="r">
              <a:buClr>
                <a:srgbClr val="FFFFFF"/>
              </a:buClr>
              <a:defRPr/>
            </a:pPr>
            <a:r>
              <a:rPr lang="es-EC" sz="1050" dirty="0" smtClean="0">
                <a:solidFill>
                  <a:srgbClr val="FFFFFF"/>
                </a:solidFill>
              </a:rPr>
              <a:t>Quito,  11 Junio 2013</a:t>
            </a:r>
          </a:p>
        </p:txBody>
      </p:sp>
    </p:spTree>
    <p:extLst>
      <p:ext uri="{BB962C8B-B14F-4D97-AF65-F5344CB8AC3E}">
        <p14:creationId xmlns:p14="http://schemas.microsoft.com/office/powerpoint/2010/main" val="39298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 bwMode="auto">
          <a:xfrm>
            <a:off x="395288" y="1339851"/>
            <a:ext cx="822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r"/>
            <a:r>
              <a:rPr lang="es-EC" sz="2400" kern="0" dirty="0" smtClean="0"/>
              <a:t>Donde va América Latina?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8305800" y="195943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8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" y="2057400"/>
            <a:ext cx="8839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marR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C" sz="14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Reformas de las tres ultimas décadas parecen inspiradas por el modelo “</a:t>
            </a:r>
            <a:r>
              <a:rPr kumimoji="0" lang="es-EC" sz="1400" b="0" i="1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gobierno pleno</a:t>
            </a:r>
            <a:r>
              <a:rPr kumimoji="0" lang="es-EC" sz="14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”. </a:t>
            </a:r>
          </a:p>
          <a:p>
            <a:pPr marL="288925" marR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C" sz="14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Realidad muy distinta de la retorica : GL se limitan a cumplir con funciones obligatorias relativamente marginales y el principio de “competencia general” es:</a:t>
            </a:r>
          </a:p>
          <a:p>
            <a:pPr marL="746125" lvl="1" indent="-285750" fontAlgn="base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es-EC" sz="1400" b="1" dirty="0" smtClean="0">
                <a:solidFill>
                  <a:srgbClr val="0F5494"/>
                </a:solidFill>
                <a:latin typeface="Verdana" pitchFamily="34" charset="0"/>
              </a:rPr>
              <a:t>Reconocido</a:t>
            </a:r>
            <a:r>
              <a:rPr lang="es-EC" sz="1400" dirty="0" smtClean="0">
                <a:solidFill>
                  <a:srgbClr val="0F5494"/>
                </a:solidFill>
                <a:latin typeface="Verdana" pitchFamily="34" charset="0"/>
              </a:rPr>
              <a:t> (mas o menos) formalmente </a:t>
            </a:r>
            <a:r>
              <a:rPr lang="es-EC" sz="1400" b="1" dirty="0" smtClean="0">
                <a:solidFill>
                  <a:srgbClr val="0F5494"/>
                </a:solidFill>
                <a:latin typeface="Verdana" pitchFamily="34" charset="0"/>
              </a:rPr>
              <a:t>pero no realmente apoyado</a:t>
            </a:r>
            <a:r>
              <a:rPr lang="es-EC" sz="1400" dirty="0" smtClean="0">
                <a:solidFill>
                  <a:srgbClr val="0F5494"/>
                </a:solidFill>
                <a:latin typeface="Verdana" pitchFamily="34" charset="0"/>
              </a:rPr>
              <a:t> por el Estado (falta de una política nacional de desarrollo local)</a:t>
            </a:r>
          </a:p>
          <a:p>
            <a:pPr marL="746125" lvl="1" indent="-285750" fontAlgn="base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kumimoji="0" lang="es-EC" sz="14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Reclamado</a:t>
            </a:r>
            <a:r>
              <a:rPr kumimoji="0" lang="es-EC" sz="14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por las autoridades locales </a:t>
            </a:r>
            <a:r>
              <a:rPr kumimoji="0" lang="es-EC" sz="14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pero no realmente asumido</a:t>
            </a:r>
            <a:r>
              <a:rPr kumimoji="0" lang="es-EC" sz="14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e implementado (falta de liderazgo y responsabilidad local)</a:t>
            </a: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C" sz="1400" dirty="0" smtClean="0">
                <a:solidFill>
                  <a:srgbClr val="0F5494"/>
                </a:solidFill>
                <a:latin typeface="Verdana" pitchFamily="34" charset="0"/>
              </a:rPr>
              <a:t>El modelo “</a:t>
            </a:r>
            <a:r>
              <a:rPr lang="es-EC" sz="1400" i="1" dirty="0" smtClean="0">
                <a:solidFill>
                  <a:srgbClr val="0F5494"/>
                </a:solidFill>
                <a:latin typeface="Verdana" pitchFamily="34" charset="0"/>
              </a:rPr>
              <a:t>gestor de servicios</a:t>
            </a:r>
            <a:r>
              <a:rPr lang="es-EC" sz="1400" dirty="0" smtClean="0">
                <a:solidFill>
                  <a:srgbClr val="0F5494"/>
                </a:solidFill>
                <a:latin typeface="Verdana" pitchFamily="34" charset="0"/>
              </a:rPr>
              <a:t>” </a:t>
            </a:r>
            <a:r>
              <a:rPr lang="es-EC" sz="1400" b="1" dirty="0" smtClean="0">
                <a:solidFill>
                  <a:srgbClr val="0F5494"/>
                </a:solidFill>
                <a:latin typeface="Verdana" pitchFamily="34" charset="0"/>
              </a:rPr>
              <a:t>se cándida a substituir</a:t>
            </a:r>
            <a:r>
              <a:rPr lang="es-EC" sz="1400" dirty="0" smtClean="0">
                <a:solidFill>
                  <a:srgbClr val="0F5494"/>
                </a:solidFill>
                <a:latin typeface="Verdana" pitchFamily="34" charset="0"/>
              </a:rPr>
              <a:t> el modelo “gobierno pleno” como inspiración de la próxima hola de reformas de descentralización (o re-centralización). Ejemplo mas claro: Chile con la valorización de los GL como “agentes” del Estado, la estricta focalización funcional de las transferencias y el monitoreo estatal de los estándares de servicio local.</a:t>
            </a:r>
            <a:r>
              <a:rPr lang="en-US" sz="1400" dirty="0" smtClean="0">
                <a:solidFill>
                  <a:srgbClr val="0F5494"/>
                </a:solidFill>
                <a:latin typeface="Verdana" pitchFamily="34" charset="0"/>
              </a:rPr>
              <a:t> </a:t>
            </a: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0F5494"/>
              </a:solidFill>
              <a:latin typeface="Verdana" pitchFamily="34" charset="0"/>
            </a:endParaRP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C" sz="1400" dirty="0" smtClean="0">
                <a:solidFill>
                  <a:srgbClr val="0F5494"/>
                </a:solidFill>
                <a:latin typeface="Verdana" pitchFamily="34" charset="0"/>
              </a:rPr>
              <a:t>Preguntas:</a:t>
            </a: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C" sz="1400" dirty="0" smtClean="0">
              <a:solidFill>
                <a:srgbClr val="0F5494"/>
              </a:solidFill>
              <a:latin typeface="Verdana" pitchFamily="34" charset="0"/>
            </a:endParaRPr>
          </a:p>
          <a:p>
            <a:pPr marL="174625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s-EC" sz="1400" b="1" dirty="0" smtClean="0">
                <a:solidFill>
                  <a:srgbClr val="0F5494"/>
                </a:solidFill>
                <a:latin typeface="Verdana" pitchFamily="34" charset="0"/>
              </a:rPr>
              <a:t>Estamos asistiendo al inicio de un nuevo ciclo de re-centralización? (</a:t>
            </a:r>
            <a:r>
              <a:rPr lang="es-EC" sz="1400" b="1" i="1" dirty="0" smtClean="0">
                <a:solidFill>
                  <a:srgbClr val="0F5494"/>
                </a:solidFill>
                <a:latin typeface="Verdana" pitchFamily="34" charset="0"/>
              </a:rPr>
              <a:t>Yo no lo cre</a:t>
            </a:r>
            <a:r>
              <a:rPr lang="es-EC" sz="1400" b="1" dirty="0" smtClean="0">
                <a:solidFill>
                  <a:srgbClr val="0F5494"/>
                </a:solidFill>
                <a:latin typeface="Verdana" pitchFamily="34" charset="0"/>
              </a:rPr>
              <a:t>o) </a:t>
            </a:r>
          </a:p>
          <a:p>
            <a:pPr marL="174625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C" sz="1400" b="1" dirty="0" smtClean="0">
                <a:solidFill>
                  <a:srgbClr val="0F5494"/>
                </a:solidFill>
                <a:latin typeface="Verdana" pitchFamily="34" charset="0"/>
              </a:rPr>
              <a:t>Es la valorización de los GL como agentes del estado contradictoria con un rol de promoción autónoma del desarrollo local</a:t>
            </a:r>
            <a:r>
              <a:rPr lang="es-EC" sz="1400" b="1" dirty="0">
                <a:solidFill>
                  <a:srgbClr val="0F5494"/>
                </a:solidFill>
                <a:latin typeface="Verdana" pitchFamily="34" charset="0"/>
              </a:rPr>
              <a:t>? (</a:t>
            </a:r>
            <a:r>
              <a:rPr lang="es-EC" sz="1400" b="1" i="1" dirty="0">
                <a:solidFill>
                  <a:srgbClr val="0F5494"/>
                </a:solidFill>
                <a:latin typeface="Verdana" pitchFamily="34" charset="0"/>
              </a:rPr>
              <a:t>Yo no lo cre</a:t>
            </a:r>
            <a:r>
              <a:rPr lang="es-EC" sz="1400" b="1" dirty="0">
                <a:solidFill>
                  <a:srgbClr val="0F5494"/>
                </a:solidFill>
                <a:latin typeface="Verdana" pitchFamily="34" charset="0"/>
              </a:rPr>
              <a:t>o) </a:t>
            </a:r>
            <a:endParaRPr lang="es-EC" sz="1400" b="1" dirty="0" smtClean="0">
              <a:solidFill>
                <a:srgbClr val="0F5494"/>
              </a:solidFill>
              <a:latin typeface="Verdana" pitchFamily="34" charset="0"/>
            </a:endParaRPr>
          </a:p>
          <a:p>
            <a:pPr marL="174625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s-EC" sz="1400" b="1" dirty="0" smtClean="0">
                <a:solidFill>
                  <a:srgbClr val="0F5494"/>
                </a:solidFill>
                <a:latin typeface="Verdana" pitchFamily="34" charset="0"/>
              </a:rPr>
              <a:t>Se puede realizar una síntesis de los dos modelos? (</a:t>
            </a:r>
            <a:r>
              <a:rPr lang="es-EC" sz="1400" b="1" i="1" dirty="0" smtClean="0">
                <a:solidFill>
                  <a:srgbClr val="0F5494"/>
                </a:solidFill>
                <a:latin typeface="Verdana" pitchFamily="34" charset="0"/>
              </a:rPr>
              <a:t>Si y esto es el desafío</a:t>
            </a:r>
            <a:r>
              <a:rPr lang="es-EC" sz="1400" b="1" dirty="0" smtClean="0">
                <a:solidFill>
                  <a:srgbClr val="0F5494"/>
                </a:solidFill>
                <a:latin typeface="Verdana" pitchFamily="34" charset="0"/>
              </a:rPr>
              <a:t>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62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 bwMode="auto">
          <a:xfrm>
            <a:off x="395288" y="1339851"/>
            <a:ext cx="822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r"/>
            <a:r>
              <a:rPr lang="es-EC" sz="2400" kern="0" dirty="0" smtClean="0"/>
              <a:t>Que rol para la asistencia externa?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8305800" y="195943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" y="2089343"/>
            <a:ext cx="883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 smtClean="0">
                <a:solidFill>
                  <a:srgbClr val="0070C0"/>
                </a:solidFill>
              </a:rPr>
              <a:t>Por un lado, </a:t>
            </a:r>
            <a:r>
              <a:rPr lang="es-EC" u="sng" dirty="0" smtClean="0">
                <a:solidFill>
                  <a:srgbClr val="0070C0"/>
                </a:solidFill>
              </a:rPr>
              <a:t>superar la alternativa centralismo o devolución</a:t>
            </a:r>
            <a:r>
              <a:rPr lang="es-EC" dirty="0" smtClean="0">
                <a:solidFill>
                  <a:srgbClr val="0070C0"/>
                </a:solidFill>
              </a:rPr>
              <a:t> y:</a:t>
            </a:r>
          </a:p>
          <a:p>
            <a:endParaRPr lang="es-EC" dirty="0" smtClean="0"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C" dirty="0" smtClean="0">
                <a:solidFill>
                  <a:srgbClr val="0070C0"/>
                </a:solidFill>
              </a:rPr>
              <a:t>Apoyar experimentos de </a:t>
            </a:r>
            <a:r>
              <a:rPr lang="es-EC" b="1" dirty="0" smtClean="0">
                <a:solidFill>
                  <a:srgbClr val="0070C0"/>
                </a:solidFill>
              </a:rPr>
              <a:t>delegación</a:t>
            </a:r>
            <a:r>
              <a:rPr lang="es-EC" dirty="0" smtClean="0">
                <a:solidFill>
                  <a:srgbClr val="0070C0"/>
                </a:solidFill>
              </a:rPr>
              <a:t> contractual de prestación de servicios en educación, salud, asistencia social, vivienda, agua</a:t>
            </a:r>
            <a:r>
              <a:rPr lang="es-EC" dirty="0">
                <a:solidFill>
                  <a:srgbClr val="0070C0"/>
                </a:solidFill>
              </a:rPr>
              <a:t>. (programas y proyectos específicos)</a:t>
            </a:r>
          </a:p>
          <a:p>
            <a:endParaRPr lang="es-EC" dirty="0" smtClean="0">
              <a:solidFill>
                <a:srgbClr val="0070C0"/>
              </a:solidFill>
            </a:endParaRPr>
          </a:p>
          <a:p>
            <a:r>
              <a:rPr lang="es-EC" dirty="0" smtClean="0">
                <a:solidFill>
                  <a:srgbClr val="0070C0"/>
                </a:solidFill>
              </a:rPr>
              <a:t>Por otro lado, </a:t>
            </a:r>
            <a:r>
              <a:rPr lang="es-EC" u="sng" dirty="0" smtClean="0">
                <a:solidFill>
                  <a:srgbClr val="0070C0"/>
                </a:solidFill>
              </a:rPr>
              <a:t>superar el marco tradicional de la descentralización fiscal</a:t>
            </a:r>
            <a:r>
              <a:rPr lang="es-EC" dirty="0" smtClean="0">
                <a:solidFill>
                  <a:srgbClr val="0070C0"/>
                </a:solidFill>
              </a:rPr>
              <a:t> y:</a:t>
            </a:r>
          </a:p>
          <a:p>
            <a:endParaRPr lang="es-EC" dirty="0" smtClean="0">
              <a:solidFill>
                <a:srgbClr val="0070C0"/>
              </a:solidFill>
            </a:endParaRPr>
          </a:p>
          <a:p>
            <a:pPr marL="285750" indent="-285750">
              <a:buClrTx/>
              <a:buFont typeface="Arial" pitchFamily="34" charset="0"/>
              <a:buChar char="•"/>
            </a:pPr>
            <a:r>
              <a:rPr lang="es-EC" dirty="0" smtClean="0">
                <a:solidFill>
                  <a:srgbClr val="0070C0"/>
                </a:solidFill>
              </a:rPr>
              <a:t>Ayudar a diseñar y adoptar una </a:t>
            </a:r>
            <a:r>
              <a:rPr lang="es-EC" b="1" dirty="0" smtClean="0">
                <a:solidFill>
                  <a:srgbClr val="0070C0"/>
                </a:solidFill>
              </a:rPr>
              <a:t>política nacional </a:t>
            </a:r>
            <a:r>
              <a:rPr lang="es-EC" dirty="0" smtClean="0">
                <a:solidFill>
                  <a:srgbClr val="0070C0"/>
                </a:solidFill>
              </a:rPr>
              <a:t>de promoción del desarrollo local/territorial que informe las reformas de descentralización (dialogo de política con el Estado y con las asociaciones de GL y eventualmente apoyo presupuestario)  </a:t>
            </a:r>
          </a:p>
          <a:p>
            <a:pPr marL="285750" indent="-285750">
              <a:buClrTx/>
              <a:buFont typeface="Arial" pitchFamily="34" charset="0"/>
              <a:buChar char="•"/>
            </a:pPr>
            <a:r>
              <a:rPr lang="es-EC" dirty="0" smtClean="0">
                <a:solidFill>
                  <a:srgbClr val="0070C0"/>
                </a:solidFill>
              </a:rPr>
              <a:t>Apoyar </a:t>
            </a:r>
            <a:r>
              <a:rPr lang="es-EC" i="1" dirty="0" smtClean="0">
                <a:solidFill>
                  <a:srgbClr val="0070C0"/>
                </a:solidFill>
              </a:rPr>
              <a:t>directamente</a:t>
            </a:r>
            <a:r>
              <a:rPr lang="es-EC" dirty="0" smtClean="0">
                <a:solidFill>
                  <a:srgbClr val="0070C0"/>
                </a:solidFill>
              </a:rPr>
              <a:t> </a:t>
            </a:r>
            <a:r>
              <a:rPr lang="es-EC" b="1" dirty="0" smtClean="0">
                <a:solidFill>
                  <a:srgbClr val="0070C0"/>
                </a:solidFill>
              </a:rPr>
              <a:t>iniciativas autónomas </a:t>
            </a:r>
            <a:r>
              <a:rPr lang="es-EC" dirty="0" smtClean="0">
                <a:solidFill>
                  <a:srgbClr val="0070C0"/>
                </a:solidFill>
              </a:rPr>
              <a:t>de promoción del desarrollo local por los GL y sus asociaciones (programas y proyectos específicos)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866437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4725988"/>
          </a:xfrm>
        </p:spPr>
        <p:txBody>
          <a:bodyPr/>
          <a:lstStyle/>
          <a:p>
            <a:r>
              <a:rPr lang="es-EC" sz="2800" dirty="0" smtClean="0"/>
              <a:t>Marco analítico básico : </a:t>
            </a:r>
          </a:p>
          <a:p>
            <a:pPr lvl="1"/>
            <a:r>
              <a:rPr lang="es-EC" sz="2400" dirty="0" smtClean="0"/>
              <a:t>El doble papel de un gobierno sub-nacional</a:t>
            </a:r>
          </a:p>
          <a:p>
            <a:pPr lvl="1"/>
            <a:r>
              <a:rPr lang="es-EC" sz="2400" dirty="0" smtClean="0"/>
              <a:t>Autonomía y Rendición de Cuentas</a:t>
            </a:r>
          </a:p>
          <a:p>
            <a:pPr lvl="1"/>
            <a:r>
              <a:rPr lang="es-EC" sz="2400" dirty="0" smtClean="0"/>
              <a:t>Entender el Desarrollo Local/Territorial</a:t>
            </a:r>
          </a:p>
          <a:p>
            <a:endParaRPr lang="es-EC" sz="2800" dirty="0" smtClean="0"/>
          </a:p>
          <a:p>
            <a:r>
              <a:rPr lang="es-EC" sz="2800" dirty="0" smtClean="0"/>
              <a:t>Dos Ideal-tipos de gobierno sub-nacional</a:t>
            </a:r>
          </a:p>
          <a:p>
            <a:pPr lvl="1"/>
            <a:r>
              <a:rPr lang="es-EC" sz="2400" dirty="0" smtClean="0"/>
              <a:t>GSN como “gestor de servicios” o “gobierno pleno” ?</a:t>
            </a:r>
          </a:p>
          <a:p>
            <a:pPr lvl="1"/>
            <a:r>
              <a:rPr lang="es-EC" sz="2400" dirty="0" smtClean="0"/>
              <a:t>Donde va América Latina?</a:t>
            </a:r>
          </a:p>
          <a:p>
            <a:pPr lvl="1"/>
            <a:r>
              <a:rPr lang="es-EC" sz="2400" dirty="0" smtClean="0"/>
              <a:t>Consecuencias para la asistencia externa</a:t>
            </a:r>
          </a:p>
          <a:p>
            <a:endParaRPr lang="es-EC" sz="28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305800" y="195943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b="1" dirty="0">
                <a:solidFill>
                  <a:schemeClr val="bg1"/>
                </a:solidFill>
                <a:latin typeface="Verdana" pitchFamily="34" charset="0"/>
              </a:rPr>
              <a:t>1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433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339851"/>
            <a:ext cx="8240032" cy="641350"/>
          </a:xfrm>
        </p:spPr>
        <p:txBody>
          <a:bodyPr/>
          <a:lstStyle/>
          <a:p>
            <a:pPr algn="r"/>
            <a:r>
              <a:rPr lang="es-EC" sz="2400" dirty="0" smtClean="0"/>
              <a:t>Los dos papeles de un Gobierno Sub-Nacional</a:t>
            </a:r>
            <a:endParaRPr lang="es-EC" sz="24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1" y="1981200"/>
            <a:ext cx="8849632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buNone/>
            </a:pPr>
            <a:r>
              <a:rPr lang="es-EC" sz="1800" i="0" kern="0" dirty="0" smtClean="0">
                <a:solidFill>
                  <a:schemeClr val="accent6"/>
                </a:solidFill>
              </a:rPr>
              <a:t>un Gobierno sub-nacional (GSN) tiene </a:t>
            </a:r>
            <a:r>
              <a:rPr lang="es-EC" sz="1800" i="0" u="sng" kern="0" dirty="0">
                <a:solidFill>
                  <a:schemeClr val="accent6"/>
                </a:solidFill>
              </a:rPr>
              <a:t>dos</a:t>
            </a:r>
            <a:r>
              <a:rPr lang="es-EC" sz="1800" i="0" kern="0" dirty="0">
                <a:solidFill>
                  <a:schemeClr val="accent6"/>
                </a:solidFill>
              </a:rPr>
              <a:t> </a:t>
            </a:r>
            <a:r>
              <a:rPr lang="es-EC" sz="1800" i="0" kern="0" dirty="0" smtClean="0">
                <a:solidFill>
                  <a:schemeClr val="accent6"/>
                </a:solidFill>
              </a:rPr>
              <a:t>papeles </a:t>
            </a:r>
            <a:r>
              <a:rPr lang="es-EC" sz="1800" i="0" kern="0" dirty="0">
                <a:solidFill>
                  <a:schemeClr val="accent6"/>
                </a:solidFill>
              </a:rPr>
              <a:t>:</a:t>
            </a:r>
            <a:endParaRPr lang="es-EC" sz="1800" i="0" kern="0" dirty="0" smtClean="0">
              <a:solidFill>
                <a:schemeClr val="accent6"/>
              </a:solidFill>
            </a:endParaRPr>
          </a:p>
          <a:p>
            <a:pPr marL="457200" indent="-457200" eaLnBrk="1" hangingPunct="1">
              <a:buClrTx/>
              <a:buFont typeface="+mj-lt"/>
              <a:buAutoNum type="arabicPeriod"/>
            </a:pPr>
            <a:r>
              <a:rPr lang="es-EC" sz="1800" i="0" kern="0" dirty="0" smtClean="0">
                <a:solidFill>
                  <a:schemeClr val="accent6"/>
                </a:solidFill>
              </a:rPr>
              <a:t>Representar, y atender al bienestar de, una comunidad política local</a:t>
            </a:r>
          </a:p>
          <a:p>
            <a:pPr marL="457200" indent="-457200" eaLnBrk="1" hangingPunct="1">
              <a:buClrTx/>
              <a:buFont typeface="+mj-lt"/>
              <a:buAutoNum type="arabicPeriod"/>
            </a:pPr>
            <a:r>
              <a:rPr lang="es-EC" sz="1800" i="0" kern="0" dirty="0" smtClean="0">
                <a:solidFill>
                  <a:schemeClr val="accent6"/>
                </a:solidFill>
              </a:rPr>
              <a:t>Representar, y facilitar la acción del Estado en la localidad</a:t>
            </a:r>
          </a:p>
          <a:p>
            <a:pPr marL="0" indent="0" eaLnBrk="1" hangingPunct="1">
              <a:buClrTx/>
              <a:buNone/>
            </a:pPr>
            <a:endParaRPr lang="es-EC" sz="1600" b="1" i="0" kern="0" dirty="0" smtClean="0">
              <a:solidFill>
                <a:srgbClr val="C00000"/>
              </a:solidFill>
            </a:endParaRPr>
          </a:p>
          <a:p>
            <a:pPr marL="0" indent="0" eaLnBrk="1" hangingPunct="1">
              <a:buClrTx/>
              <a:buNone/>
            </a:pPr>
            <a:r>
              <a:rPr lang="es-EC" sz="1800" b="1" i="0" kern="0" dirty="0" smtClean="0">
                <a:solidFill>
                  <a:srgbClr val="C00000"/>
                </a:solidFill>
              </a:rPr>
              <a:t>Observaciones </a:t>
            </a:r>
          </a:p>
          <a:p>
            <a:pPr eaLnBrk="1" hangingPunct="1">
              <a:buClrTx/>
            </a:pPr>
            <a:r>
              <a:rPr lang="es-EC" sz="1600" i="0" kern="0" dirty="0" smtClean="0">
                <a:solidFill>
                  <a:srgbClr val="2D2D8A"/>
                </a:solidFill>
              </a:rPr>
              <a:t>En la practica, los dos papeles se enfatizan de manera diferente en diferentes países, y esto genera: </a:t>
            </a:r>
          </a:p>
          <a:p>
            <a:pPr lvl="1" eaLnBrk="1" hangingPunct="1">
              <a:buClrTx/>
              <a:buFont typeface="Wingdings" pitchFamily="2" charset="2"/>
              <a:buChar char="ü"/>
            </a:pPr>
            <a:r>
              <a:rPr lang="es-EC" sz="1400" b="0" kern="0" dirty="0" smtClean="0">
                <a:solidFill>
                  <a:srgbClr val="2D2D8A"/>
                </a:solidFill>
              </a:rPr>
              <a:t>Diferentes grados/formas de Autonomía Local y Rendición de Cuentas </a:t>
            </a:r>
          </a:p>
          <a:p>
            <a:pPr lvl="1" eaLnBrk="1" hangingPunct="1">
              <a:buClrTx/>
              <a:buFont typeface="Wingdings" pitchFamily="2" charset="2"/>
              <a:buChar char="ü"/>
            </a:pPr>
            <a:r>
              <a:rPr lang="es-EC" sz="1400" b="0" i="0" kern="0" dirty="0" smtClean="0">
                <a:solidFill>
                  <a:srgbClr val="2D2D8A"/>
                </a:solidFill>
              </a:rPr>
              <a:t>diferentes alcances de la descentralización política, administrativa y fiscal y </a:t>
            </a:r>
          </a:p>
          <a:p>
            <a:pPr lvl="1" eaLnBrk="1" hangingPunct="1">
              <a:buClrTx/>
              <a:buFont typeface="Wingdings" pitchFamily="2" charset="2"/>
              <a:buChar char="ü"/>
            </a:pPr>
            <a:r>
              <a:rPr lang="es-EC" sz="1400" b="0" i="0" kern="0" dirty="0" smtClean="0">
                <a:solidFill>
                  <a:srgbClr val="2D2D8A"/>
                </a:solidFill>
              </a:rPr>
              <a:t>diferentes modelos de gobierno local.</a:t>
            </a:r>
          </a:p>
          <a:p>
            <a:pPr eaLnBrk="1" hangingPunct="1">
              <a:buClrTx/>
            </a:pPr>
            <a:r>
              <a:rPr lang="es-EC" sz="1600" i="0" kern="0" dirty="0" smtClean="0">
                <a:solidFill>
                  <a:srgbClr val="2D2D8A"/>
                </a:solidFill>
              </a:rPr>
              <a:t>Elemento clave de diferenciación es como se entiende el </a:t>
            </a:r>
            <a:r>
              <a:rPr lang="es-EC" sz="1600" b="1" i="0" u="sng" kern="0" dirty="0" smtClean="0">
                <a:solidFill>
                  <a:srgbClr val="2D2D8A"/>
                </a:solidFill>
              </a:rPr>
              <a:t>desarrollo local / territorial</a:t>
            </a:r>
            <a:r>
              <a:rPr lang="es-EC" sz="1600" i="0" u="sng" kern="0" dirty="0" smtClean="0">
                <a:solidFill>
                  <a:srgbClr val="2D2D8A"/>
                </a:solidFill>
              </a:rPr>
              <a:t> </a:t>
            </a:r>
            <a:r>
              <a:rPr lang="es-EC" sz="1600" i="0" kern="0" dirty="0" smtClean="0">
                <a:solidFill>
                  <a:srgbClr val="2D2D8A"/>
                </a:solidFill>
              </a:rPr>
              <a:t> y si existe o no, una política nacional para su promoción.</a:t>
            </a:r>
          </a:p>
          <a:p>
            <a:pPr eaLnBrk="1" hangingPunct="1">
              <a:buClrTx/>
            </a:pPr>
            <a:r>
              <a:rPr lang="es-EC" sz="1600" i="0" kern="0" dirty="0" smtClean="0">
                <a:solidFill>
                  <a:srgbClr val="2D2D8A"/>
                </a:solidFill>
              </a:rPr>
              <a:t>Aclarar la relación “autonomía/rendición de cuentas” , y sus manifestaciones  político-institucionales es básico para una asistencia externa que quiera apoyar </a:t>
            </a:r>
            <a:r>
              <a:rPr lang="es-EC" sz="1600" b="1" i="0" u="sng" kern="0" dirty="0" smtClean="0">
                <a:solidFill>
                  <a:srgbClr val="2D2D8A"/>
                </a:solidFill>
              </a:rPr>
              <a:t>una descentralización orientada al desarrollo local</a:t>
            </a:r>
            <a:r>
              <a:rPr lang="es-EC" sz="1600" i="0" kern="0" dirty="0" smtClean="0">
                <a:solidFill>
                  <a:srgbClr val="2D2D8A"/>
                </a:solidFill>
              </a:rPr>
              <a:t> </a:t>
            </a:r>
          </a:p>
          <a:p>
            <a:pPr eaLnBrk="1" hangingPunct="1">
              <a:buClrTx/>
            </a:pPr>
            <a:endParaRPr lang="es-EC" sz="1600" b="1" i="0" kern="0" dirty="0" smtClean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8305800" y="195943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40394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4" y="1219200"/>
            <a:ext cx="8534400" cy="433388"/>
          </a:xfrm>
        </p:spPr>
        <p:txBody>
          <a:bodyPr/>
          <a:lstStyle/>
          <a:p>
            <a:pPr indent="0" algn="r" eaLnBrk="1" hangingPunct="1"/>
            <a:r>
              <a:rPr lang="es-EC" sz="2400" dirty="0" smtClean="0"/>
              <a:t>Autonomía y Rendición de Cuentas…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60351" y="1847850"/>
            <a:ext cx="8807449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buNone/>
            </a:pPr>
            <a:r>
              <a:rPr lang="es-EC" sz="1800" i="0" kern="0" dirty="0" smtClean="0">
                <a:solidFill>
                  <a:srgbClr val="2D2D8A"/>
                </a:solidFill>
              </a:rPr>
              <a:t>La</a:t>
            </a:r>
            <a:r>
              <a:rPr lang="es-EC" sz="1800" b="1" i="0" kern="0" dirty="0" smtClean="0">
                <a:solidFill>
                  <a:srgbClr val="FFC000"/>
                </a:solidFill>
              </a:rPr>
              <a:t> </a:t>
            </a:r>
            <a:r>
              <a:rPr lang="es-EC" sz="1800" b="1" i="0" kern="0" dirty="0" smtClean="0">
                <a:solidFill>
                  <a:srgbClr val="C00000"/>
                </a:solidFill>
              </a:rPr>
              <a:t>Autonomía </a:t>
            </a:r>
            <a:r>
              <a:rPr lang="es-EC" sz="1800" i="0" kern="0" dirty="0" smtClean="0">
                <a:solidFill>
                  <a:schemeClr val="accent6"/>
                </a:solidFill>
              </a:rPr>
              <a:t>es necesaria para que un GSN: </a:t>
            </a:r>
          </a:p>
          <a:p>
            <a:pPr marL="457200" indent="-457200" eaLnBrk="1" hangingPunct="1">
              <a:buClrTx/>
              <a:buFont typeface="+mj-lt"/>
              <a:buAutoNum type="arabicPeriod"/>
            </a:pPr>
            <a:r>
              <a:rPr lang="es-EC" sz="1800" i="0" kern="0" dirty="0" smtClean="0">
                <a:solidFill>
                  <a:schemeClr val="accent6"/>
                </a:solidFill>
              </a:rPr>
              <a:t>Desarrolle e implemente </a:t>
            </a:r>
            <a:r>
              <a:rPr lang="es-EC" sz="1800" kern="0" dirty="0" smtClean="0">
                <a:solidFill>
                  <a:schemeClr val="accent6"/>
                </a:solidFill>
              </a:rPr>
              <a:t>sus propias políticas </a:t>
            </a:r>
            <a:r>
              <a:rPr lang="es-EC" sz="1800" i="0" kern="0" dirty="0" smtClean="0">
                <a:solidFill>
                  <a:schemeClr val="accent6"/>
                </a:solidFill>
              </a:rPr>
              <a:t>de desarrollo local y movilice recursos adicionales (asociando la sociedad civil y el sector privado) </a:t>
            </a:r>
          </a:p>
          <a:p>
            <a:pPr marL="457200" indent="-457200" eaLnBrk="1" hangingPunct="1">
              <a:buClrTx/>
              <a:buFont typeface="+mj-lt"/>
              <a:buAutoNum type="arabicPeriod"/>
            </a:pPr>
            <a:r>
              <a:rPr lang="es-EC" sz="1800" i="0" kern="0" dirty="0" smtClean="0">
                <a:solidFill>
                  <a:schemeClr val="accent6"/>
                </a:solidFill>
              </a:rPr>
              <a:t>Mejore el diseño e implementación local de las </a:t>
            </a:r>
            <a:r>
              <a:rPr lang="es-EC" sz="1800" kern="0" dirty="0" smtClean="0">
                <a:solidFill>
                  <a:schemeClr val="accent6"/>
                </a:solidFill>
              </a:rPr>
              <a:t>políticas centrales</a:t>
            </a:r>
            <a:r>
              <a:rPr lang="es-EC" sz="1800" i="0" kern="0" dirty="0" smtClean="0">
                <a:solidFill>
                  <a:schemeClr val="accent6"/>
                </a:solidFill>
              </a:rPr>
              <a:t> y la eficiencia del gasto publico correspondiente (aportando información y facilitando adaptación)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260350" y="1371600"/>
            <a:ext cx="865505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71237" y="4191000"/>
            <a:ext cx="880745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buNone/>
            </a:pPr>
            <a:r>
              <a:rPr lang="es-EC" sz="1800" i="0" kern="0" dirty="0" smtClean="0">
                <a:solidFill>
                  <a:srgbClr val="2D2D8A"/>
                </a:solidFill>
              </a:rPr>
              <a:t>La</a:t>
            </a:r>
            <a:r>
              <a:rPr lang="es-EC" sz="1800" b="1" i="0" kern="0" dirty="0" smtClean="0">
                <a:solidFill>
                  <a:srgbClr val="FFC000"/>
                </a:solidFill>
              </a:rPr>
              <a:t> </a:t>
            </a:r>
            <a:r>
              <a:rPr lang="es-EC" sz="1800" b="1" i="0" kern="0" dirty="0" smtClean="0">
                <a:solidFill>
                  <a:srgbClr val="C00000"/>
                </a:solidFill>
              </a:rPr>
              <a:t>Rendición de Cuentas </a:t>
            </a:r>
            <a:r>
              <a:rPr lang="es-EC" sz="1800" i="0" kern="0" dirty="0">
                <a:solidFill>
                  <a:schemeClr val="accent6"/>
                </a:solidFill>
              </a:rPr>
              <a:t>es necesaria para que un </a:t>
            </a:r>
            <a:r>
              <a:rPr lang="es-EC" sz="1800" i="0" kern="0" dirty="0" smtClean="0">
                <a:solidFill>
                  <a:schemeClr val="accent6"/>
                </a:solidFill>
              </a:rPr>
              <a:t>GSN: </a:t>
            </a:r>
            <a:endParaRPr lang="es-EC" sz="1800" i="0" kern="0" dirty="0">
              <a:solidFill>
                <a:schemeClr val="accent6"/>
              </a:solidFill>
            </a:endParaRPr>
          </a:p>
          <a:p>
            <a:pPr marL="457200" indent="-457200" eaLnBrk="1" hangingPunct="1">
              <a:buClrTx/>
              <a:buFont typeface="+mj-lt"/>
              <a:buAutoNum type="arabicPeriod"/>
            </a:pPr>
            <a:r>
              <a:rPr lang="es-EC" sz="1800" i="0" kern="0" dirty="0" smtClean="0">
                <a:solidFill>
                  <a:schemeClr val="accent6"/>
                </a:solidFill>
              </a:rPr>
              <a:t>De respuestas a todas las componentes de la sociedad local (adoptando formas de participación a la decisión  y de auditoria social)</a:t>
            </a:r>
          </a:p>
          <a:p>
            <a:pPr marL="457200" indent="-457200" eaLnBrk="1" hangingPunct="1">
              <a:buClrTx/>
              <a:buFont typeface="+mj-lt"/>
              <a:buAutoNum type="arabicPeriod"/>
            </a:pPr>
            <a:r>
              <a:rPr lang="es-EC" sz="1800" i="0" kern="0" dirty="0" smtClean="0">
                <a:solidFill>
                  <a:schemeClr val="accent6"/>
                </a:solidFill>
              </a:rPr>
              <a:t>Se alinee con el esfuerzo de desarrollo del Estado central (en el marco de un sistema efectivo de apoyo y supervisión inter-gubernamental)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8077200" y="1524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305800" y="195943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434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915400" cy="4876799"/>
          </a:xfrm>
        </p:spPr>
        <p:txBody>
          <a:bodyPr/>
          <a:lstStyle/>
          <a:p>
            <a:r>
              <a:rPr lang="es-EC" sz="1800" b="1" i="0" dirty="0" smtClean="0">
                <a:solidFill>
                  <a:srgbClr val="C00000"/>
                </a:solidFill>
              </a:rPr>
              <a:t>Sin autonomía: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s-EC" sz="1600" i="0" dirty="0" smtClean="0"/>
              <a:t>Se hace mas difícil movilizar recursos adicionales (de la comunidad y del sector privado) y promover un desarrollo auténticamente “local” (ver mas adelante)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s-EC" sz="1600" i="0" dirty="0" smtClean="0"/>
              <a:t>Se hace mas difícil ajustar a las condiciones locales las políticas del Estado central, y realizar ganancias en la eficiencia del gasto publico.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s-EC" sz="1800" b="1" i="0" u="sng" dirty="0" smtClean="0">
                <a:solidFill>
                  <a:srgbClr val="2D2D8A"/>
                </a:solidFill>
              </a:rPr>
              <a:t>Resultado</a:t>
            </a:r>
            <a:r>
              <a:rPr lang="es-EC" sz="1800" b="1" i="0" dirty="0" smtClean="0">
                <a:solidFill>
                  <a:srgbClr val="2D2D8A"/>
                </a:solidFill>
              </a:rPr>
              <a:t>: El Estado renuncia a los beneficios potenciales del “desarrollo local” (Los GSN </a:t>
            </a:r>
            <a:r>
              <a:rPr lang="es-EC" sz="1800" b="1" u="sng" dirty="0" smtClean="0">
                <a:solidFill>
                  <a:srgbClr val="2D2D8A"/>
                </a:solidFill>
              </a:rPr>
              <a:t>no son </a:t>
            </a:r>
            <a:r>
              <a:rPr lang="es-EC" sz="1800" b="1" i="0" dirty="0" smtClean="0">
                <a:solidFill>
                  <a:srgbClr val="2D2D8A"/>
                </a:solidFill>
              </a:rPr>
              <a:t>“GOBIERNOS DE DESARROLLO”)</a:t>
            </a:r>
          </a:p>
          <a:p>
            <a:endParaRPr lang="es-EC" sz="1800" b="1" i="0" dirty="0" smtClean="0"/>
          </a:p>
          <a:p>
            <a:r>
              <a:rPr lang="es-EC" sz="1800" b="1" i="0" dirty="0" smtClean="0">
                <a:solidFill>
                  <a:srgbClr val="C00000"/>
                </a:solidFill>
              </a:rPr>
              <a:t>Sin rendición de cuentas</a:t>
            </a:r>
            <a:r>
              <a:rPr lang="es-EC" sz="1800" i="0" dirty="0" smtClean="0">
                <a:solidFill>
                  <a:srgbClr val="C00000"/>
                </a:solidFill>
              </a:rPr>
              <a:t>: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s-EC" sz="1600" i="0" dirty="0" smtClean="0"/>
              <a:t>Aumentan los riesgos (i) de “captura” del GSN por una elite y (ii) de desatención a la pobreza.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s-EC" sz="1600" i="0" dirty="0" smtClean="0"/>
              <a:t>Aumenta el riesgo de GSN “fuera de control” (riesgos macro-económicos , de disparidad territorial , de ineficiencia en la inversión publica)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s-EC" sz="1800" b="1" i="0" u="sng" dirty="0" smtClean="0">
                <a:solidFill>
                  <a:srgbClr val="2D2D8A"/>
                </a:solidFill>
              </a:rPr>
              <a:t>Resultado</a:t>
            </a:r>
            <a:r>
              <a:rPr lang="es-EC" sz="1800" b="1" i="0" dirty="0" smtClean="0">
                <a:solidFill>
                  <a:srgbClr val="2D2D8A"/>
                </a:solidFill>
              </a:rPr>
              <a:t>: Disminuye la capacidad del Estado de fomentar el crecimiento y reducir la pobreza (El Gobierno Central </a:t>
            </a:r>
            <a:r>
              <a:rPr lang="es-EC" sz="1800" b="1" u="sng" dirty="0" smtClean="0">
                <a:solidFill>
                  <a:srgbClr val="2D2D8A"/>
                </a:solidFill>
              </a:rPr>
              <a:t>es menos </a:t>
            </a:r>
            <a:r>
              <a:rPr lang="es-EC" sz="1800" b="1" i="0" dirty="0" smtClean="0">
                <a:solidFill>
                  <a:srgbClr val="2D2D8A"/>
                </a:solidFill>
              </a:rPr>
              <a:t>“GOBIERNO DE DESARROLLO”)</a:t>
            </a:r>
          </a:p>
          <a:p>
            <a:r>
              <a:rPr lang="es-EC" sz="18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4" y="1219200"/>
            <a:ext cx="8534400" cy="433388"/>
          </a:xfrm>
        </p:spPr>
        <p:txBody>
          <a:bodyPr/>
          <a:lstStyle/>
          <a:p>
            <a:pPr indent="0" algn="r" eaLnBrk="1" hangingPunct="1"/>
            <a:r>
              <a:rPr lang="es-EC" sz="2400" dirty="0" smtClean="0"/>
              <a:t>….de lo contrario….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8305800" y="195943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49730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07950" y="1339850"/>
            <a:ext cx="8856663" cy="576263"/>
          </a:xfrm>
        </p:spPr>
        <p:txBody>
          <a:bodyPr/>
          <a:lstStyle/>
          <a:p>
            <a:pPr algn="r"/>
            <a:r>
              <a:rPr lang="es-EC" sz="2400" dirty="0" smtClean="0"/>
              <a:t>Entender</a:t>
            </a:r>
            <a:r>
              <a:rPr lang="es-EC" sz="2800" dirty="0" smtClean="0"/>
              <a:t> el desarrollo “local”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79388" y="1905000"/>
            <a:ext cx="8888412" cy="4724400"/>
          </a:xfrm>
        </p:spPr>
        <p:txBody>
          <a:bodyPr/>
          <a:lstStyle/>
          <a:p>
            <a:pPr>
              <a:buClrTx/>
              <a:buFont typeface="Wingdings" pitchFamily="2" charset="2"/>
              <a:buChar char="§"/>
              <a:defRPr/>
            </a:pPr>
            <a:r>
              <a:rPr lang="es-EC" sz="1600" i="0" dirty="0" smtClean="0"/>
              <a:t>El balance “autonomía/ rendición de cuentas” </a:t>
            </a:r>
            <a:r>
              <a:rPr lang="es-EC" sz="1600" b="1" i="0" dirty="0" smtClean="0">
                <a:solidFill>
                  <a:srgbClr val="C00000"/>
                </a:solidFill>
              </a:rPr>
              <a:t>define los incentivos</a:t>
            </a:r>
            <a:r>
              <a:rPr lang="es-EC" sz="1600" i="0" dirty="0" smtClean="0"/>
              <a:t> para promoción del desarrollo local. Sin embargo: que es verdaderamente el desarrollo “local” ?  </a:t>
            </a:r>
          </a:p>
          <a:p>
            <a:pPr marL="0" indent="0">
              <a:buClrTx/>
              <a:buNone/>
              <a:defRPr/>
            </a:pPr>
            <a:r>
              <a:rPr lang="es-EC" sz="1600" i="0" dirty="0" smtClean="0"/>
              <a:t> </a:t>
            </a:r>
          </a:p>
          <a:p>
            <a:pPr>
              <a:buClrTx/>
              <a:buFont typeface="Wingdings" pitchFamily="2" charset="2"/>
              <a:buChar char="§"/>
              <a:defRPr/>
            </a:pPr>
            <a:r>
              <a:rPr lang="es-EC" sz="1600" i="0" dirty="0" smtClean="0"/>
              <a:t>En la expresión “</a:t>
            </a:r>
            <a:r>
              <a:rPr lang="es-EC" sz="1600" b="1" i="0" dirty="0" smtClean="0">
                <a:solidFill>
                  <a:srgbClr val="C00000"/>
                </a:solidFill>
              </a:rPr>
              <a:t>Desarrollo Local</a:t>
            </a:r>
            <a:r>
              <a:rPr lang="es-EC" sz="1600" i="0" dirty="0" smtClean="0"/>
              <a:t>” la palabra “local” no se refiere tanto a un </a:t>
            </a:r>
            <a:r>
              <a:rPr lang="es-EC" sz="1600" dirty="0" smtClean="0"/>
              <a:t>“donde” </a:t>
            </a:r>
            <a:r>
              <a:rPr lang="es-EC" sz="1600" i="0" dirty="0" smtClean="0"/>
              <a:t>cuanto a un </a:t>
            </a:r>
            <a:r>
              <a:rPr lang="es-EC" sz="1600" dirty="0" smtClean="0"/>
              <a:t>“quien y como”, </a:t>
            </a:r>
            <a:r>
              <a:rPr lang="es-EC" sz="1600" i="0" dirty="0" smtClean="0"/>
              <a:t>es decir se refiere a </a:t>
            </a:r>
            <a:r>
              <a:rPr lang="es-EC" sz="1600" dirty="0" smtClean="0"/>
              <a:t>los actores </a:t>
            </a:r>
            <a:r>
              <a:rPr lang="es-EC" sz="1600" i="0" dirty="0" smtClean="0"/>
              <a:t>que promueven el desarrollo y a </a:t>
            </a:r>
            <a:r>
              <a:rPr lang="es-EC" sz="1600" dirty="0" smtClean="0"/>
              <a:t>los recursos</a:t>
            </a:r>
            <a:r>
              <a:rPr lang="es-EC" sz="1600" i="0" dirty="0" smtClean="0"/>
              <a:t> que ellos movilizan.</a:t>
            </a:r>
          </a:p>
          <a:p>
            <a:pPr marL="0" indent="0">
              <a:buClrTx/>
              <a:buFontTx/>
              <a:buNone/>
              <a:defRPr/>
            </a:pPr>
            <a:r>
              <a:rPr lang="es-EC" sz="1600" i="0" dirty="0" smtClean="0"/>
              <a:t> </a:t>
            </a:r>
          </a:p>
          <a:p>
            <a:pPr>
              <a:buClrTx/>
              <a:buFont typeface="Wingdings" pitchFamily="2" charset="2"/>
              <a:buChar char="§"/>
              <a:defRPr/>
            </a:pPr>
            <a:r>
              <a:rPr lang="es-EC" sz="1600" i="0" dirty="0" smtClean="0"/>
              <a:t>Un autentico desarrollo local es </a:t>
            </a:r>
            <a:r>
              <a:rPr lang="es-EC" sz="1600" b="1" dirty="0" smtClean="0">
                <a:solidFill>
                  <a:srgbClr val="C00000"/>
                </a:solidFill>
              </a:rPr>
              <a:t>endógeno</a:t>
            </a:r>
            <a:r>
              <a:rPr lang="es-EC" sz="1600" b="1" i="0" dirty="0" smtClean="0">
                <a:solidFill>
                  <a:srgbClr val="C00000"/>
                </a:solidFill>
              </a:rPr>
              <a:t>, </a:t>
            </a:r>
            <a:r>
              <a:rPr lang="es-EC" sz="1600" b="1" dirty="0" smtClean="0">
                <a:solidFill>
                  <a:srgbClr val="C00000"/>
                </a:solidFill>
              </a:rPr>
              <a:t>abierto e incremental</a:t>
            </a:r>
            <a:r>
              <a:rPr lang="es-EC" sz="1600" b="1" i="0" dirty="0" smtClean="0"/>
              <a:t>,</a:t>
            </a:r>
            <a:r>
              <a:rPr lang="es-EC" sz="1600" i="0" dirty="0" smtClean="0"/>
              <a:t> es decir (i) moviliza recursos (económicos, sociales y políticos) de la localidad, (ii) los combina con recursos de origen nacional o global y (iii) los lleva a </a:t>
            </a:r>
            <a:r>
              <a:rPr lang="es-EC" sz="1600" i="0" u="sng" dirty="0" smtClean="0"/>
              <a:t>suplementar</a:t>
            </a:r>
            <a:r>
              <a:rPr lang="es-EC" sz="1600" i="0" dirty="0" smtClean="0"/>
              <a:t> el esfuerzo nacional de desarrollo en un </a:t>
            </a:r>
            <a:r>
              <a:rPr lang="es-EC" sz="1600" b="1" i="0" dirty="0" smtClean="0">
                <a:solidFill>
                  <a:srgbClr val="C00000"/>
                </a:solidFill>
              </a:rPr>
              <a:t>juego a suma positiva</a:t>
            </a:r>
            <a:r>
              <a:rPr lang="es-EC" sz="1600" i="0" dirty="0" smtClean="0"/>
              <a:t>. </a:t>
            </a:r>
          </a:p>
          <a:p>
            <a:pPr>
              <a:buClrTx/>
              <a:buFont typeface="Wingdings" pitchFamily="2" charset="2"/>
              <a:buChar char="§"/>
              <a:defRPr/>
            </a:pPr>
            <a:endParaRPr lang="es-EC" sz="1600" i="0" dirty="0"/>
          </a:p>
          <a:p>
            <a:pPr>
              <a:buClrTx/>
              <a:buFont typeface="Wingdings" pitchFamily="2" charset="2"/>
              <a:buChar char="§"/>
              <a:defRPr/>
            </a:pPr>
            <a:r>
              <a:rPr lang="es-EC" sz="1600" i="0" dirty="0" smtClean="0"/>
              <a:t>Entre todos los actores (públicos, comunitario, y privados) que operan en el nivel local, los </a:t>
            </a:r>
            <a:r>
              <a:rPr lang="es-EC" sz="1600" b="1" i="0" dirty="0" smtClean="0">
                <a:solidFill>
                  <a:srgbClr val="C00000"/>
                </a:solidFill>
              </a:rPr>
              <a:t>gobiernos locales</a:t>
            </a:r>
            <a:r>
              <a:rPr lang="es-EC" sz="1600" i="0" dirty="0" smtClean="0"/>
              <a:t> tienen mayores ventajas comparativas en promover el desarrollo local (como arriba definido) </a:t>
            </a:r>
            <a:endParaRPr lang="es-EC" sz="1600" dirty="0" smtClean="0"/>
          </a:p>
        </p:txBody>
      </p:sp>
      <p:sp>
        <p:nvSpPr>
          <p:cNvPr id="5" name="Rectangle 4"/>
          <p:cNvSpPr/>
          <p:nvPr/>
        </p:nvSpPr>
        <p:spPr bwMode="auto">
          <a:xfrm>
            <a:off x="8305800" y="195943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86981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371600"/>
            <a:ext cx="6491288" cy="936625"/>
          </a:xfrm>
        </p:spPr>
        <p:txBody>
          <a:bodyPr/>
          <a:lstStyle/>
          <a:p>
            <a:r>
              <a:rPr lang="es-EC" smtClean="0"/>
              <a:t>Autonomia y desarrollo local</a:t>
            </a:r>
            <a:endParaRPr lang="es-EC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492375"/>
            <a:ext cx="8458200" cy="3832225"/>
          </a:xfrm>
        </p:spPr>
        <p:txBody>
          <a:bodyPr/>
          <a:lstStyle/>
          <a:p>
            <a:pPr marL="514350" indent="-514350">
              <a:buNone/>
            </a:pPr>
            <a:r>
              <a:rPr lang="es-EC" dirty="0" smtClean="0"/>
              <a:t>	Entender la importancia de la </a:t>
            </a:r>
            <a:r>
              <a:rPr lang="es-EC" b="1" u="sng" dirty="0" smtClean="0"/>
              <a:t>autonomía</a:t>
            </a:r>
            <a:r>
              <a:rPr lang="es-EC" dirty="0" smtClean="0"/>
              <a:t> para promoción del desarrollo local </a:t>
            </a:r>
          </a:p>
          <a:p>
            <a:pPr marL="514350" indent="-514350">
              <a:buNone/>
            </a:pPr>
            <a:endParaRPr lang="es-EC" dirty="0" smtClean="0"/>
          </a:p>
          <a:p>
            <a:pPr marL="971550" lvl="1" indent="-514350"/>
            <a:r>
              <a:rPr lang="es-EC" dirty="0" smtClean="0"/>
              <a:t>Autonomía como “iniciativa” (el </a:t>
            </a:r>
            <a:r>
              <a:rPr lang="es-EC" u="sng" dirty="0" smtClean="0"/>
              <a:t>que pueden hacer</a:t>
            </a:r>
            <a:r>
              <a:rPr lang="es-EC" dirty="0" smtClean="0"/>
              <a:t> los GSN)</a:t>
            </a:r>
          </a:p>
          <a:p>
            <a:pPr marL="971550" lvl="1" indent="-514350"/>
            <a:r>
              <a:rPr lang="es-EC" dirty="0" smtClean="0"/>
              <a:t>Autonomía como “inmunidad” (Como pueden hacerlo)</a:t>
            </a:r>
          </a:p>
          <a:p>
            <a:pPr marL="971550" lvl="1" indent="-514350"/>
            <a:r>
              <a:rPr lang="es-EC" dirty="0" smtClean="0"/>
              <a:t>Autonomía y planificación descentralizada del desarrollo  : planificación local o localización de planes y objetivos  nacionales/globales ? 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99602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339850"/>
            <a:ext cx="8839200" cy="433388"/>
          </a:xfrm>
        </p:spPr>
        <p:txBody>
          <a:bodyPr/>
          <a:lstStyle/>
          <a:p>
            <a:pPr indent="0" eaLnBrk="1" hangingPunct="1"/>
            <a:r>
              <a:rPr lang="en-US" sz="2400" dirty="0" smtClean="0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6172200"/>
            <a:ext cx="8775700" cy="609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s-EC" sz="1100" i="0" dirty="0" smtClean="0"/>
              <a:t>(*) Esta lamina y la siguiente se basan en : Andrew </a:t>
            </a:r>
            <a:r>
              <a:rPr lang="es-EC" sz="1100" i="0" dirty="0" err="1" smtClean="0"/>
              <a:t>Nickson</a:t>
            </a:r>
            <a:r>
              <a:rPr lang="es-EC" sz="1100" i="0" dirty="0" smtClean="0"/>
              <a:t>, </a:t>
            </a:r>
            <a:r>
              <a:rPr lang="es-EC" sz="1100" i="0" u="sng" dirty="0" err="1" smtClean="0"/>
              <a:t>Where</a:t>
            </a:r>
            <a:r>
              <a:rPr lang="es-EC" sz="1100" i="0" u="sng" dirty="0" smtClean="0"/>
              <a:t> </a:t>
            </a:r>
            <a:r>
              <a:rPr lang="es-EC" sz="1100" i="0" u="sng" dirty="0" err="1" smtClean="0"/>
              <a:t>is</a:t>
            </a:r>
            <a:r>
              <a:rPr lang="es-EC" sz="1100" i="0" u="sng" dirty="0" smtClean="0"/>
              <a:t> local </a:t>
            </a:r>
            <a:r>
              <a:rPr lang="es-EC" sz="1100" i="0" u="sng" dirty="0" err="1" smtClean="0"/>
              <a:t>Government</a:t>
            </a:r>
            <a:r>
              <a:rPr lang="es-EC" sz="1100" i="0" u="sng" dirty="0" smtClean="0"/>
              <a:t> </a:t>
            </a:r>
            <a:r>
              <a:rPr lang="es-EC" sz="1100" i="0" u="sng" dirty="0" err="1" smtClean="0"/>
              <a:t>going</a:t>
            </a:r>
            <a:r>
              <a:rPr lang="es-EC" sz="1100" i="0" u="sng" dirty="0" smtClean="0"/>
              <a:t> in </a:t>
            </a:r>
            <a:r>
              <a:rPr lang="es-EC" sz="1100" i="0" u="sng" dirty="0" err="1" smtClean="0"/>
              <a:t>Latin</a:t>
            </a:r>
            <a:r>
              <a:rPr lang="es-EC" sz="1100" i="0" u="sng" dirty="0" smtClean="0"/>
              <a:t> </a:t>
            </a:r>
            <a:r>
              <a:rPr lang="es-EC" sz="1100" i="0" u="sng" dirty="0" err="1" smtClean="0"/>
              <a:t>America</a:t>
            </a:r>
            <a:r>
              <a:rPr lang="es-EC" sz="1100" i="0" u="sng" dirty="0" smtClean="0"/>
              <a:t>? A </a:t>
            </a:r>
            <a:r>
              <a:rPr lang="es-EC" sz="1100" i="0" u="sng" dirty="0" err="1" smtClean="0"/>
              <a:t>comparative</a:t>
            </a:r>
            <a:r>
              <a:rPr lang="es-EC" sz="1100" i="0" u="sng" dirty="0" smtClean="0"/>
              <a:t> </a:t>
            </a:r>
            <a:r>
              <a:rPr lang="es-EC" sz="1100" i="0" u="sng" dirty="0" err="1" smtClean="0"/>
              <a:t>perspective</a:t>
            </a:r>
            <a:r>
              <a:rPr lang="es-EC" sz="1100" i="0" u="sng" dirty="0" smtClean="0"/>
              <a:t> </a:t>
            </a:r>
            <a:r>
              <a:rPr lang="es-EC" sz="1100" i="0" dirty="0" smtClean="0"/>
              <a:t>(UNU </a:t>
            </a:r>
            <a:r>
              <a:rPr lang="es-EC" sz="1100" i="0" dirty="0" err="1" smtClean="0"/>
              <a:t>forthcoming</a:t>
            </a:r>
            <a:r>
              <a:rPr lang="es-EC" sz="1100" i="0" dirty="0" smtClean="0"/>
              <a:t> 2013). La tabla es una versión modificada/reducida de la presentada por </a:t>
            </a:r>
            <a:r>
              <a:rPr lang="es-EC" sz="1100" i="0" dirty="0" err="1" smtClean="0"/>
              <a:t>Nickson</a:t>
            </a:r>
            <a:endParaRPr lang="es-EC" sz="1100" i="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60349" y="1916113"/>
            <a:ext cx="8704263" cy="128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buNone/>
            </a:pPr>
            <a:r>
              <a:rPr lang="es-EC" sz="1600" i="0" kern="0" dirty="0" smtClean="0"/>
              <a:t>Cual es el propósito del gobierno sub-nacional ? Una propuesta recién de clasificación(*) propone dos modelos ideales/extremos : 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s-EC" sz="1600" i="0" kern="0" dirty="0" smtClean="0"/>
              <a:t>GSN como “</a:t>
            </a:r>
            <a:r>
              <a:rPr lang="es-EC" sz="1600" b="1" i="0" kern="0" dirty="0" smtClean="0">
                <a:solidFill>
                  <a:srgbClr val="C00000"/>
                </a:solidFill>
              </a:rPr>
              <a:t>gobierno pleno</a:t>
            </a:r>
            <a:r>
              <a:rPr lang="es-EC" sz="1600" i="0" kern="0" dirty="0" smtClean="0"/>
              <a:t>” o 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s-EC" sz="1600" i="0" kern="0" dirty="0" smtClean="0"/>
              <a:t>GSN como “</a:t>
            </a:r>
            <a:r>
              <a:rPr lang="es-EC" sz="1600" b="1" i="0" kern="0" dirty="0" smtClean="0">
                <a:solidFill>
                  <a:srgbClr val="C00000"/>
                </a:solidFill>
              </a:rPr>
              <a:t>gestor de servicios</a:t>
            </a:r>
            <a:r>
              <a:rPr lang="es-EC" sz="1600" i="0" kern="0" dirty="0" smtClean="0"/>
              <a:t>” específicos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07950" y="1339850"/>
            <a:ext cx="88566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r"/>
            <a:r>
              <a:rPr lang="es-EC" sz="2400" kern="0" dirty="0" smtClean="0"/>
              <a:t>Dos modelos de gobierno sub-nacional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026006"/>
              </p:ext>
            </p:extLst>
          </p:nvPr>
        </p:nvGraphicFramePr>
        <p:xfrm>
          <a:off x="260349" y="3200400"/>
          <a:ext cx="8655051" cy="2895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251"/>
                <a:gridCol w="2971800"/>
                <a:gridCol w="3048000"/>
              </a:tblGrid>
              <a:tr h="418536">
                <a:tc>
                  <a:txBody>
                    <a:bodyPr/>
                    <a:lstStyle/>
                    <a:p>
                      <a:endParaRPr lang="es-EC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noProof="0" dirty="0" smtClean="0"/>
                        <a:t>Gestor de servicios</a:t>
                      </a:r>
                      <a:endParaRPr lang="es-EC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noProof="0" dirty="0" smtClean="0"/>
                        <a:t>Gobierno pleno</a:t>
                      </a:r>
                      <a:endParaRPr lang="es-EC" noProof="0" dirty="0"/>
                    </a:p>
                  </a:txBody>
                  <a:tcPr/>
                </a:tc>
              </a:tr>
              <a:tr h="353866">
                <a:tc>
                  <a:txBody>
                    <a:bodyPr/>
                    <a:lstStyle/>
                    <a:p>
                      <a:r>
                        <a:rPr lang="es-EC" sz="1200" b="1" noProof="0" smtClean="0"/>
                        <a:t>Estatus legal</a:t>
                      </a:r>
                      <a:endParaRPr lang="es-EC" sz="1200" b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Creatura de la Asamblea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Dignidad Constitucional</a:t>
                      </a:r>
                      <a:endParaRPr lang="es-EC" sz="1200" b="1" noProof="0" dirty="0"/>
                    </a:p>
                  </a:txBody>
                  <a:tcPr/>
                </a:tc>
              </a:tr>
              <a:tr h="353866"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Tamaño (población)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Relativamente grande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Relativamente pequeño </a:t>
                      </a:r>
                      <a:endParaRPr lang="es-EC" sz="1200" b="1" noProof="0" dirty="0"/>
                    </a:p>
                  </a:txBody>
                  <a:tcPr/>
                </a:tc>
              </a:tr>
              <a:tr h="353866"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Funciones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Especificadas por ley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Competencia General</a:t>
                      </a:r>
                      <a:endParaRPr lang="es-EC" sz="1200" b="1" noProof="0" dirty="0"/>
                    </a:p>
                  </a:txBody>
                  <a:tcPr/>
                </a:tc>
              </a:tr>
              <a:tr h="353866"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Transferencias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Presupuestarias/especificas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Fiscales/generales</a:t>
                      </a:r>
                      <a:endParaRPr lang="es-EC" sz="1200" b="1" noProof="0" dirty="0"/>
                    </a:p>
                  </a:txBody>
                  <a:tcPr/>
                </a:tc>
              </a:tr>
              <a:tr h="353866"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Controles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oportunidad (calidad/precio)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legalidad</a:t>
                      </a:r>
                      <a:endParaRPr lang="es-EC" sz="1200" b="1" noProof="0" dirty="0"/>
                    </a:p>
                  </a:txBody>
                  <a:tcPr/>
                </a:tc>
              </a:tr>
              <a:tr h="353866"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Monitoreo de resultados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Estricto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Blando</a:t>
                      </a:r>
                      <a:endParaRPr lang="es-EC" sz="1200" b="1" noProof="0" dirty="0"/>
                    </a:p>
                  </a:txBody>
                  <a:tcPr/>
                </a:tc>
              </a:tr>
              <a:tr h="353866"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Participación ciudadana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Limitada/Restringida</a:t>
                      </a:r>
                      <a:endParaRPr lang="es-EC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b="1" noProof="0" dirty="0" smtClean="0"/>
                        <a:t>Amplia/Promovida</a:t>
                      </a:r>
                      <a:endParaRPr lang="es-EC" sz="1200" b="1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 bwMode="auto">
          <a:xfrm>
            <a:off x="8305800" y="195943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2032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 bwMode="auto">
          <a:xfrm>
            <a:off x="395288" y="1339851"/>
            <a:ext cx="822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r"/>
            <a:r>
              <a:rPr lang="es-EC" sz="2400" kern="0" dirty="0" smtClean="0"/>
              <a:t>Dos direcciones para el cambio?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615570"/>
              </p:ext>
            </p:extLst>
          </p:nvPr>
        </p:nvGraphicFramePr>
        <p:xfrm>
          <a:off x="152400" y="1981200"/>
          <a:ext cx="8839200" cy="4617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  <a:gridCol w="4419600"/>
              </a:tblGrid>
              <a:tr h="685428">
                <a:tc>
                  <a:txBody>
                    <a:bodyPr/>
                    <a:lstStyle/>
                    <a:p>
                      <a:r>
                        <a:rPr lang="es-EC" noProof="0" dirty="0" smtClean="0"/>
                        <a:t>hacia “Gestor de Servicios”</a:t>
                      </a:r>
                      <a:endParaRPr lang="es-EC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noProof="0" dirty="0" smtClean="0"/>
                        <a:t>hacia “Gobierno Pleno”</a:t>
                      </a:r>
                      <a:endParaRPr lang="es-EC" noProof="0" dirty="0"/>
                    </a:p>
                  </a:txBody>
                  <a:tcPr/>
                </a:tc>
              </a:tr>
              <a:tr h="388657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Asignación de  funciones especificas (en educación, salud, vivienda, agua) y reducción de funciones “concurrentes”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EC" sz="1400" noProof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Se vinculan las transferencias a las funciones transferidas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EC" sz="1400" noProof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Agencias centrales regulan y monitorean niveles de prestación y calidad de servicios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EC" sz="1400" noProof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Monitoreo</a:t>
                      </a:r>
                      <a:r>
                        <a:rPr lang="es-EC" sz="1400" baseline="0" noProof="0" dirty="0" smtClean="0"/>
                        <a:t> central del uso de transferencias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EC" sz="1400" noProof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Auditoria central de la relación “calidad-precio” en la entrega local de servicios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EC" sz="1400" noProof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Reorganización territorial para mayor eficiencia (aglomeraciones, áreas metropolitanas) </a:t>
                      </a:r>
                      <a:endParaRPr lang="es-EC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Amplias áreas funcionales “concurrentes”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EC" sz="1400" noProof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Búsqueda de formas de asociación y cooperación entre actores (públicos, comunitarios y privados)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EC" sz="1400" noProof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Transferencias generales como ingresos compartidos y mas discrecionalidad local en su programación.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EC" sz="1400" noProof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Controles limitados a los de legalidad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EC" sz="1400" noProof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EC" sz="1400" noProof="0" dirty="0" smtClean="0"/>
                        <a:t>Mínima reorganización territorial en la entrega de servicios, basada en necesidades especificas y de forma voluntaria (mancomunidades). </a:t>
                      </a:r>
                      <a:endParaRPr lang="es-EC" sz="1400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8305800" y="195943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1957346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3379</TotalTime>
  <Words>1312</Words>
  <Application>Microsoft Office PowerPoint</Application>
  <PresentationFormat>On-screen Show (4:3)</PresentationFormat>
  <Paragraphs>143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Slide_Master</vt:lpstr>
      <vt:lpstr>Autonomía, Rendición de Cuentas y Desarrollo</vt:lpstr>
      <vt:lpstr>PowerPoint Presentation</vt:lpstr>
      <vt:lpstr>Los dos papeles de un Gobierno Sub-Nacional</vt:lpstr>
      <vt:lpstr>Autonomía y Rendición de Cuentas… </vt:lpstr>
      <vt:lpstr>….de lo contrario….</vt:lpstr>
      <vt:lpstr>Entender el desarrollo “local”</vt:lpstr>
      <vt:lpstr>Autonomia y desarrollo local</vt:lpstr>
      <vt:lpstr> </vt:lpstr>
      <vt:lpstr>Dos direcciones para el cambio?</vt:lpstr>
      <vt:lpstr>Donde va América Latina?</vt:lpstr>
      <vt:lpstr>Que rol para la asistencia externa?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Leonardo G&gt; Romeo</dc:creator>
  <cp:lastModifiedBy>Leonardo G&gt; Romeo</cp:lastModifiedBy>
  <cp:revision>99</cp:revision>
  <dcterms:created xsi:type="dcterms:W3CDTF">2013-05-29T12:40:57Z</dcterms:created>
  <dcterms:modified xsi:type="dcterms:W3CDTF">2013-06-11T13:47:45Z</dcterms:modified>
</cp:coreProperties>
</file>